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0"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4" d="100"/>
          <a:sy n="64" d="100"/>
        </p:scale>
        <p:origin x="-1566"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20.03.2022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20.03.2022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20.03.2022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20.03.2022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20.03.2022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20.03.2022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20.03.2022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20.03.2022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20.03.2022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20.03.2022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20.03.2022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20.03.2022</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1"/>
            <a:ext cx="9144000" cy="928670"/>
          </a:xfrm>
        </p:spPr>
        <p:txBody>
          <a:bodyPr>
            <a:normAutofit/>
          </a:bodyPr>
          <a:lstStyle/>
          <a:p>
            <a:r>
              <a:rPr lang="vi-VN" dirty="0" smtClean="0"/>
              <a:t>Biologia este o știință care studiază </a:t>
            </a:r>
            <a:r>
              <a:rPr lang="vi-VN" dirty="0" smtClean="0"/>
              <a:t>...</a:t>
            </a:r>
            <a:endParaRPr lang="ru-RU" dirty="0"/>
          </a:p>
        </p:txBody>
      </p:sp>
      <p:sp>
        <p:nvSpPr>
          <p:cNvPr id="3" name="Подзаголовок 2"/>
          <p:cNvSpPr>
            <a:spLocks noGrp="1"/>
          </p:cNvSpPr>
          <p:nvPr>
            <p:ph type="subTitle" idx="1"/>
          </p:nvPr>
        </p:nvSpPr>
        <p:spPr>
          <a:xfrm>
            <a:off x="357158" y="857232"/>
            <a:ext cx="8429684" cy="5643602"/>
          </a:xfrm>
        </p:spPr>
        <p:txBody>
          <a:bodyPr>
            <a:normAutofit/>
          </a:bodyPr>
          <a:lstStyle/>
          <a:p>
            <a:pPr algn="just"/>
            <a:r>
              <a:rPr lang="ro-MO" dirty="0" smtClean="0">
                <a:solidFill>
                  <a:schemeClr val="tx1"/>
                </a:solidFill>
                <a:latin typeface="+mj-lt"/>
              </a:rPr>
              <a:t>     </a:t>
            </a:r>
            <a:r>
              <a:rPr lang="vi-VN" dirty="0" smtClean="0">
                <a:solidFill>
                  <a:schemeClr val="tx1"/>
                </a:solidFill>
                <a:latin typeface="+mj-lt"/>
              </a:rPr>
              <a:t>De </a:t>
            </a:r>
            <a:r>
              <a:rPr lang="vi-VN" dirty="0" smtClean="0">
                <a:solidFill>
                  <a:schemeClr val="tx1"/>
                </a:solidFill>
                <a:latin typeface="+mj-lt"/>
              </a:rPr>
              <a:t>la începutul existenței noastre, vedem în mod constant viața în jurul nostru. Copiii mici învață să meargă și să vorbească, chemând diverse animale, insecte, privindu-le în natură. Fiind mai în vârstă, fiecare copil începe să înțeleagă că în jurul lui este o lume imensă și foarte bogată în ființe vii. La urma urmei, plantele, animalele, insectele și ciupercile - toate acestea sunt vii. Cunoscând această lume uimitoare, devenim mai înțelepți, mai maturi și învățăm să fim </a:t>
            </a:r>
            <a:r>
              <a:rPr lang="vi-VN" dirty="0" smtClean="0">
                <a:solidFill>
                  <a:schemeClr val="tx1"/>
                </a:solidFill>
                <a:latin typeface="+mj-lt"/>
              </a:rPr>
              <a:t>responsabili.</a:t>
            </a:r>
            <a:endParaRPr lang="vi-VN" dirty="0" smtClean="0">
              <a:solidFill>
                <a:schemeClr val="tx1"/>
              </a:solidFill>
              <a:latin typeface="+mj-lt"/>
            </a:endParaRPr>
          </a:p>
          <a:p>
            <a:endParaRPr lang="ru-RU"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85720" y="274638"/>
            <a:ext cx="8401080" cy="1143000"/>
          </a:xfrm>
        </p:spPr>
        <p:txBody>
          <a:bodyPr>
            <a:normAutofit fontScale="90000"/>
          </a:bodyPr>
          <a:lstStyle/>
          <a:p>
            <a:r>
              <a:rPr lang="vi-VN" dirty="0" smtClean="0">
                <a:solidFill>
                  <a:srgbClr val="FFFF00"/>
                </a:solidFill>
              </a:rPr>
              <a:t>De aceea, produsele cercetării microbiologice sunt atât de populare </a:t>
            </a:r>
            <a:r>
              <a:rPr lang="vi-VN" dirty="0" smtClean="0">
                <a:solidFill>
                  <a:srgbClr val="FFFF00"/>
                </a:solidFill>
              </a:rPr>
              <a:t>în</a:t>
            </a:r>
            <a:r>
              <a:rPr lang="ro-MO" dirty="0" smtClean="0">
                <a:solidFill>
                  <a:srgbClr val="FFFF00"/>
                </a:solidFill>
              </a:rPr>
              <a:t>:</a:t>
            </a:r>
            <a:endParaRPr lang="ru-RU" dirty="0">
              <a:solidFill>
                <a:srgbClr val="FFFF00"/>
              </a:solidFill>
            </a:endParaRPr>
          </a:p>
        </p:txBody>
      </p:sp>
      <p:sp>
        <p:nvSpPr>
          <p:cNvPr id="3" name="Содержимое 2"/>
          <p:cNvSpPr>
            <a:spLocks noGrp="1"/>
          </p:cNvSpPr>
          <p:nvPr>
            <p:ph idx="1"/>
          </p:nvPr>
        </p:nvSpPr>
        <p:spPr/>
        <p:txBody>
          <a:bodyPr>
            <a:normAutofit/>
          </a:bodyPr>
          <a:lstStyle/>
          <a:p>
            <a:r>
              <a:rPr lang="vi-VN" sz="4800" dirty="0" smtClean="0">
                <a:latin typeface="+mj-lt"/>
              </a:rPr>
              <a:t>medicament; </a:t>
            </a:r>
            <a:endParaRPr lang="ro-MO" sz="4800" dirty="0" smtClean="0">
              <a:latin typeface="+mj-lt"/>
            </a:endParaRPr>
          </a:p>
          <a:p>
            <a:r>
              <a:rPr lang="vi-VN" sz="4800" dirty="0" smtClean="0">
                <a:latin typeface="+mj-lt"/>
              </a:rPr>
              <a:t>agricultură</a:t>
            </a:r>
            <a:r>
              <a:rPr lang="vi-VN" sz="4800" dirty="0" smtClean="0">
                <a:latin typeface="+mj-lt"/>
              </a:rPr>
              <a:t>; </a:t>
            </a:r>
            <a:endParaRPr lang="ro-MO" sz="4800" dirty="0" smtClean="0">
              <a:latin typeface="+mj-lt"/>
            </a:endParaRPr>
          </a:p>
          <a:p>
            <a:r>
              <a:rPr lang="vi-VN" sz="4800" dirty="0" smtClean="0">
                <a:latin typeface="+mj-lt"/>
              </a:rPr>
              <a:t>industria </a:t>
            </a:r>
            <a:r>
              <a:rPr lang="vi-VN" sz="4800" dirty="0" smtClean="0">
                <a:latin typeface="+mj-lt"/>
              </a:rPr>
              <a:t>alimentară; </a:t>
            </a:r>
            <a:endParaRPr lang="ro-MO" sz="4800" dirty="0" smtClean="0">
              <a:latin typeface="+mj-lt"/>
            </a:endParaRPr>
          </a:p>
          <a:p>
            <a:r>
              <a:rPr lang="vi-VN" sz="4800" dirty="0" smtClean="0">
                <a:latin typeface="+mj-lt"/>
              </a:rPr>
              <a:t>prelucrarea </a:t>
            </a:r>
            <a:r>
              <a:rPr lang="vi-VN" sz="4800" dirty="0" smtClean="0">
                <a:latin typeface="+mj-lt"/>
              </a:rPr>
              <a:t>țițeiului și gazului; </a:t>
            </a:r>
            <a:endParaRPr lang="ro-MO" sz="4800" dirty="0" smtClean="0">
              <a:latin typeface="+mj-lt"/>
            </a:endParaRPr>
          </a:p>
          <a:p>
            <a:r>
              <a:rPr lang="vi-VN" sz="4800" dirty="0" smtClean="0">
                <a:latin typeface="+mj-lt"/>
              </a:rPr>
              <a:t>industria metalurgică.</a:t>
            </a:r>
            <a:endParaRPr lang="ru-RU" sz="4800" dirty="0">
              <a:latin typeface="+mj-lt"/>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0"/>
            <a:ext cx="8229600" cy="714356"/>
          </a:xfrm>
        </p:spPr>
        <p:txBody>
          <a:bodyPr>
            <a:normAutofit fontScale="90000"/>
          </a:bodyPr>
          <a:lstStyle/>
          <a:p>
            <a:r>
              <a:rPr lang="vi-VN" dirty="0" smtClean="0">
                <a:solidFill>
                  <a:srgbClr val="FF0000"/>
                </a:solidFill>
              </a:rPr>
              <a:t>Biotehnologie</a:t>
            </a:r>
            <a:r>
              <a:rPr lang="ro-MO" dirty="0" smtClean="0">
                <a:solidFill>
                  <a:srgbClr val="FF0000"/>
                </a:solidFill>
              </a:rPr>
              <a:t> </a:t>
            </a:r>
            <a:endParaRPr lang="ru-RU" dirty="0">
              <a:solidFill>
                <a:srgbClr val="FF0000"/>
              </a:solidFill>
            </a:endParaRPr>
          </a:p>
        </p:txBody>
      </p:sp>
      <p:sp>
        <p:nvSpPr>
          <p:cNvPr id="3" name="Содержимое 2"/>
          <p:cNvSpPr>
            <a:spLocks noGrp="1"/>
          </p:cNvSpPr>
          <p:nvPr>
            <p:ph idx="1"/>
          </p:nvPr>
        </p:nvSpPr>
        <p:spPr>
          <a:xfrm>
            <a:off x="214282" y="714356"/>
            <a:ext cx="8643998" cy="5786478"/>
          </a:xfrm>
        </p:spPr>
        <p:txBody>
          <a:bodyPr>
            <a:normAutofit fontScale="92500" lnSpcReduction="20000"/>
          </a:bodyPr>
          <a:lstStyle/>
          <a:p>
            <a:r>
              <a:rPr lang="vi-VN" dirty="0" smtClean="0"/>
              <a:t>Tinere </a:t>
            </a:r>
            <a:r>
              <a:rPr lang="vi-VN" dirty="0" smtClean="0"/>
              <a:t>știință, care a dat naștere la o mai tineri și progresive - gena și celulă de inginerie. Studii și dezvoltă tehnici de cultivare a culturilor curate, precum și crearea de tehnologii in viva si in vitro, permițând utilizarea bacteriei ca energie utilă umană, produse alimentare, asistenți agricultură, și alte industrii. </a:t>
            </a:r>
            <a:r>
              <a:rPr lang="ro-MO" dirty="0" smtClean="0"/>
              <a:t> </a:t>
            </a:r>
          </a:p>
          <a:p>
            <a:r>
              <a:rPr lang="vi-VN" dirty="0" smtClean="0"/>
              <a:t>Această </a:t>
            </a:r>
            <a:r>
              <a:rPr lang="vi-VN" dirty="0" smtClean="0"/>
              <a:t>știință este strâns legată de microbiologie, sunt practic legate. Prin urmare, rezultatele activității biotehnologilor sunt aspecte importante luate în considerare în producția de medicamente, diverse produse agricole. În plus, biotehnologia oferă răspunsuri la întrebările referitoare la rezistența plantelor la paraziți, la condițiile de </a:t>
            </a:r>
            <a:r>
              <a:rPr lang="vi-VN" dirty="0" smtClean="0"/>
              <a:t>mediu.</a:t>
            </a:r>
            <a:endParaRPr lang="vi-VN" dirty="0" smtClean="0"/>
          </a:p>
          <a:p>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2" descr="C:\Users\Admin\Desktop\biologija-jeto-nauka-kotoraja-izuchaet-chto_3_1.jpg"/>
          <p:cNvPicPr>
            <a:picLocks noChangeAspect="1" noChangeArrowheads="1"/>
          </p:cNvPicPr>
          <p:nvPr/>
        </p:nvPicPr>
        <p:blipFill>
          <a:blip r:embed="rId2"/>
          <a:srcRect/>
          <a:stretch>
            <a:fillRect/>
          </a:stretch>
        </p:blipFill>
        <p:spPr bwMode="auto">
          <a:xfrm>
            <a:off x="0" y="0"/>
            <a:ext cx="9144000" cy="3786190"/>
          </a:xfrm>
          <a:prstGeom prst="rect">
            <a:avLst/>
          </a:prstGeom>
          <a:noFill/>
        </p:spPr>
      </p:pic>
      <p:sp>
        <p:nvSpPr>
          <p:cNvPr id="3" name="Содержимое 2"/>
          <p:cNvSpPr>
            <a:spLocks noGrp="1"/>
          </p:cNvSpPr>
          <p:nvPr>
            <p:ph idx="1"/>
          </p:nvPr>
        </p:nvSpPr>
        <p:spPr>
          <a:xfrm>
            <a:off x="0" y="3857628"/>
            <a:ext cx="9144000" cy="3000372"/>
          </a:xfrm>
        </p:spPr>
        <p:txBody>
          <a:bodyPr>
            <a:normAutofit lnSpcReduction="10000"/>
          </a:bodyPr>
          <a:lstStyle/>
          <a:p>
            <a:pPr>
              <a:buNone/>
            </a:pPr>
            <a:r>
              <a:rPr lang="ro-MO" sz="2400" dirty="0" smtClean="0">
                <a:latin typeface="+mj-lt"/>
              </a:rPr>
              <a:t>        </a:t>
            </a:r>
            <a:r>
              <a:rPr lang="vi-VN" sz="2400" dirty="0" smtClean="0">
                <a:latin typeface="+mj-lt"/>
              </a:rPr>
              <a:t>Ingineria </a:t>
            </a:r>
            <a:r>
              <a:rPr lang="vi-VN" sz="2400" dirty="0" smtClean="0">
                <a:latin typeface="+mj-lt"/>
              </a:rPr>
              <a:t>genetică și celulară, la rândul ei, clarifică faptul că studiază biologia ca știință. Ele se bazează, de asemenea, pe sisteme vii, însă sarcina lor este în mod specific o concentrare practică asupra </a:t>
            </a:r>
            <a:r>
              <a:rPr lang="vi-VN" sz="2400" dirty="0" smtClean="0">
                <a:latin typeface="+mj-lt"/>
              </a:rPr>
              <a:t>rezulta</a:t>
            </a:r>
            <a:r>
              <a:rPr lang="ro-MO" sz="2400" dirty="0" smtClean="0">
                <a:latin typeface="+mj-lt"/>
              </a:rPr>
              <a:t>-</a:t>
            </a:r>
            <a:r>
              <a:rPr lang="vi-VN" sz="2400" dirty="0" smtClean="0">
                <a:latin typeface="+mj-lt"/>
              </a:rPr>
              <a:t>telor</a:t>
            </a:r>
            <a:r>
              <a:rPr lang="vi-VN" sz="2400" dirty="0" smtClean="0">
                <a:latin typeface="+mj-lt"/>
              </a:rPr>
              <a:t>, care este, evident, utilă unei persoane. Metodele de înglobare în gene străine de celule, care transportă o informație pre-planificate pentru ingineri, obține produsele necesare de calitate superioară și mult mai mult (de exemplu, în cazul plantelor, dezvoltarea ingineriei genetice permit de a primi două sau trei recolte pe sezon</a:t>
            </a:r>
            <a:r>
              <a:rPr lang="vi-VN" sz="2400" dirty="0" smtClean="0">
                <a:latin typeface="+mj-lt"/>
              </a:rPr>
              <a:t>).</a:t>
            </a:r>
            <a:endParaRPr lang="vi-VN" sz="2400" dirty="0" smtClean="0">
              <a:latin typeface="+mj-lt"/>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0"/>
            <a:ext cx="8229600" cy="928670"/>
          </a:xfrm>
        </p:spPr>
        <p:txBody>
          <a:bodyPr/>
          <a:lstStyle/>
          <a:p>
            <a:r>
              <a:rPr lang="vi-VN" dirty="0" smtClean="0">
                <a:solidFill>
                  <a:srgbClr val="FFFF00"/>
                </a:solidFill>
              </a:rPr>
              <a:t>Genetică</a:t>
            </a:r>
            <a:r>
              <a:rPr lang="ro-MO" dirty="0" smtClean="0">
                <a:solidFill>
                  <a:srgbClr val="FFFF00"/>
                </a:solidFill>
              </a:rPr>
              <a:t> </a:t>
            </a:r>
            <a:r>
              <a:rPr lang="vi-VN" dirty="0" smtClean="0">
                <a:solidFill>
                  <a:srgbClr val="FFFF00"/>
                </a:solidFill>
              </a:rPr>
              <a:t> </a:t>
            </a:r>
            <a:endParaRPr lang="ru-RU" dirty="0">
              <a:solidFill>
                <a:srgbClr val="FFFF00"/>
              </a:solidFill>
            </a:endParaRPr>
          </a:p>
        </p:txBody>
      </p:sp>
      <p:sp>
        <p:nvSpPr>
          <p:cNvPr id="3" name="Содержимое 2"/>
          <p:cNvSpPr>
            <a:spLocks noGrp="1"/>
          </p:cNvSpPr>
          <p:nvPr>
            <p:ph idx="1"/>
          </p:nvPr>
        </p:nvSpPr>
        <p:spPr>
          <a:xfrm>
            <a:off x="214282" y="857232"/>
            <a:ext cx="8715436" cy="5786478"/>
          </a:xfrm>
        </p:spPr>
        <p:txBody>
          <a:bodyPr>
            <a:normAutofit fontScale="92500"/>
          </a:bodyPr>
          <a:lstStyle/>
          <a:p>
            <a:pPr>
              <a:buNone/>
            </a:pPr>
            <a:r>
              <a:rPr lang="vi-VN" dirty="0" smtClean="0"/>
              <a:t>Secțiune </a:t>
            </a:r>
            <a:r>
              <a:rPr lang="vi-VN" dirty="0" smtClean="0"/>
              <a:t>extinsă și extrem de importantă știința biologică, studierea mecanismelor de moștenire, esența de variație, moștenire, modele de distribuție și de transmitere a genelor de la părinți la urmași, precum și identificarea mutațiilor cromozomiale și a consecințelor acestora asupra organismelor ființelor vii. </a:t>
            </a:r>
            <a:endParaRPr lang="ro-MO" dirty="0" smtClean="0"/>
          </a:p>
          <a:p>
            <a:pPr>
              <a:buNone/>
            </a:pPr>
            <a:r>
              <a:rPr lang="vi-VN" dirty="0" smtClean="0"/>
              <a:t>Genetica </a:t>
            </a:r>
            <a:r>
              <a:rPr lang="vi-VN" dirty="0" smtClean="0"/>
              <a:t>acoperă întreaga diversitate a sistemelor vii, de la insecte la plante și animale. Nu se referă numai la viruși și bacterii, deoarece acestea sunt obiecte de studiu deja dintr-o altă secțiune a </a:t>
            </a:r>
            <a:r>
              <a:rPr lang="vi-VN" dirty="0" smtClean="0"/>
              <a:t>biologiei.</a:t>
            </a:r>
            <a:endParaRPr lang="vi-VN" dirty="0" smtClean="0"/>
          </a:p>
          <a:p>
            <a:pPr>
              <a:buNone/>
            </a:pPr>
            <a:endParaRPr lang="ru-RU"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0"/>
            <a:ext cx="8229600" cy="857232"/>
          </a:xfrm>
        </p:spPr>
        <p:txBody>
          <a:bodyPr/>
          <a:lstStyle/>
          <a:p>
            <a:r>
              <a:rPr lang="vi-VN" dirty="0" smtClean="0"/>
              <a:t>Biologie spațială </a:t>
            </a:r>
            <a:endParaRPr lang="ru-RU" dirty="0"/>
          </a:p>
        </p:txBody>
      </p:sp>
      <p:sp>
        <p:nvSpPr>
          <p:cNvPr id="3" name="Содержимое 2"/>
          <p:cNvSpPr>
            <a:spLocks noGrp="1"/>
          </p:cNvSpPr>
          <p:nvPr>
            <p:ph idx="1"/>
          </p:nvPr>
        </p:nvSpPr>
        <p:spPr>
          <a:xfrm>
            <a:off x="285720" y="714356"/>
            <a:ext cx="8501122" cy="5857916"/>
          </a:xfrm>
        </p:spPr>
        <p:txBody>
          <a:bodyPr>
            <a:normAutofit fontScale="92500" lnSpcReduction="10000"/>
          </a:bodyPr>
          <a:lstStyle/>
          <a:p>
            <a:r>
              <a:rPr lang="vi-VN" dirty="0" smtClean="0"/>
              <a:t>Originea </a:t>
            </a:r>
            <a:r>
              <a:rPr lang="vi-VN" dirty="0" smtClean="0"/>
              <a:t>lui durează din anii 1930. O mulțime de oameni de știință din SUA, Franța, URSS și în prezent și în Rusia și-au investit mulți ani de muncă în dezvoltarea acestei științe interesante, misterioase, dar foarte tinere, dar foarte promițătoare. Sarcina principală a biologiei spațiale este de a stabili diferențe în funcționarea vieții sisteme biologice pe Pamant si in conditii de spatiu absolut opus. În acest fel, biologie spațială - este o știință care studiază comportamentul, schimbările interne, fiziologia și morfologia ființelor vii în condiții de mediu schimbate - în spațiul </a:t>
            </a:r>
            <a:r>
              <a:rPr lang="vi-VN" dirty="0" smtClean="0"/>
              <a:t>cosmic.</a:t>
            </a:r>
            <a:endParaRPr lang="ru-RU"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it-IT" dirty="0" smtClean="0"/>
              <a:t>Principalii factori care disting condițiile spațiului de cele terestre </a:t>
            </a:r>
            <a:r>
              <a:rPr lang="it-IT" dirty="0" smtClean="0"/>
              <a:t>sunt:</a:t>
            </a:r>
            <a:endParaRPr lang="ru-RU" dirty="0"/>
          </a:p>
        </p:txBody>
      </p:sp>
      <p:sp>
        <p:nvSpPr>
          <p:cNvPr id="3" name="Содержимое 2"/>
          <p:cNvSpPr>
            <a:spLocks noGrp="1"/>
          </p:cNvSpPr>
          <p:nvPr>
            <p:ph idx="1"/>
          </p:nvPr>
        </p:nvSpPr>
        <p:spPr>
          <a:xfrm>
            <a:off x="457200" y="1600200"/>
            <a:ext cx="8229600" cy="5043510"/>
          </a:xfrm>
        </p:spPr>
        <p:txBody>
          <a:bodyPr>
            <a:normAutofit fontScale="77500" lnSpcReduction="20000"/>
          </a:bodyPr>
          <a:lstStyle/>
          <a:p>
            <a:r>
              <a:rPr lang="vi-VN" dirty="0" smtClean="0">
                <a:solidFill>
                  <a:srgbClr val="FFFF00"/>
                </a:solidFill>
              </a:rPr>
              <a:t>alt mediu de gaz; </a:t>
            </a:r>
            <a:endParaRPr lang="ro-MO" dirty="0" smtClean="0">
              <a:solidFill>
                <a:srgbClr val="FFFF00"/>
              </a:solidFill>
            </a:endParaRPr>
          </a:p>
          <a:p>
            <a:r>
              <a:rPr lang="vi-VN" dirty="0" smtClean="0">
                <a:solidFill>
                  <a:srgbClr val="FFFF00"/>
                </a:solidFill>
              </a:rPr>
              <a:t>lipsa </a:t>
            </a:r>
            <a:r>
              <a:rPr lang="vi-VN" dirty="0" smtClean="0">
                <a:solidFill>
                  <a:srgbClr val="FFFF00"/>
                </a:solidFill>
              </a:rPr>
              <a:t>de greutate a spațiului; </a:t>
            </a:r>
            <a:endParaRPr lang="ro-MO" dirty="0" smtClean="0">
              <a:solidFill>
                <a:srgbClr val="FFFF00"/>
              </a:solidFill>
            </a:endParaRPr>
          </a:p>
          <a:p>
            <a:r>
              <a:rPr lang="vi-VN" dirty="0" smtClean="0">
                <a:solidFill>
                  <a:srgbClr val="FFFF00"/>
                </a:solidFill>
              </a:rPr>
              <a:t>accelerație</a:t>
            </a:r>
            <a:r>
              <a:rPr lang="vi-VN" dirty="0" smtClean="0">
                <a:solidFill>
                  <a:srgbClr val="FFFF00"/>
                </a:solidFill>
              </a:rPr>
              <a:t>; </a:t>
            </a:r>
            <a:endParaRPr lang="ro-MO" dirty="0" smtClean="0">
              <a:solidFill>
                <a:srgbClr val="FFFF00"/>
              </a:solidFill>
            </a:endParaRPr>
          </a:p>
          <a:p>
            <a:r>
              <a:rPr lang="vi-VN" dirty="0" smtClean="0">
                <a:solidFill>
                  <a:srgbClr val="FFFF00"/>
                </a:solidFill>
              </a:rPr>
              <a:t>mobilitate </a:t>
            </a:r>
            <a:r>
              <a:rPr lang="vi-VN" dirty="0" smtClean="0">
                <a:solidFill>
                  <a:srgbClr val="FFFF00"/>
                </a:solidFill>
              </a:rPr>
              <a:t>limitată; </a:t>
            </a:r>
            <a:endParaRPr lang="ro-MO" dirty="0" smtClean="0">
              <a:solidFill>
                <a:srgbClr val="FFFF00"/>
              </a:solidFill>
            </a:endParaRPr>
          </a:p>
          <a:p>
            <a:r>
              <a:rPr lang="vi-VN" dirty="0" smtClean="0">
                <a:solidFill>
                  <a:srgbClr val="FFFF00"/>
                </a:solidFill>
              </a:rPr>
              <a:t>vibrații</a:t>
            </a:r>
            <a:r>
              <a:rPr lang="vi-VN" dirty="0" smtClean="0">
                <a:solidFill>
                  <a:srgbClr val="FFFF00"/>
                </a:solidFill>
              </a:rPr>
              <a:t>; </a:t>
            </a:r>
            <a:endParaRPr lang="ro-MO" dirty="0" smtClean="0">
              <a:solidFill>
                <a:srgbClr val="FFFF00"/>
              </a:solidFill>
            </a:endParaRPr>
          </a:p>
          <a:p>
            <a:r>
              <a:rPr lang="vi-VN" dirty="0" smtClean="0">
                <a:solidFill>
                  <a:srgbClr val="FFFF00"/>
                </a:solidFill>
              </a:rPr>
              <a:t>vid</a:t>
            </a:r>
            <a:r>
              <a:rPr lang="vi-VN" dirty="0" smtClean="0">
                <a:solidFill>
                  <a:srgbClr val="FFFF00"/>
                </a:solidFill>
              </a:rPr>
              <a:t>; </a:t>
            </a:r>
            <a:endParaRPr lang="ro-MO" dirty="0" smtClean="0">
              <a:solidFill>
                <a:srgbClr val="FFFF00"/>
              </a:solidFill>
            </a:endParaRPr>
          </a:p>
          <a:p>
            <a:r>
              <a:rPr lang="vi-VN" dirty="0" smtClean="0">
                <a:solidFill>
                  <a:srgbClr val="FFFF00"/>
                </a:solidFill>
              </a:rPr>
              <a:t>radiații</a:t>
            </a:r>
            <a:r>
              <a:rPr lang="vi-VN" dirty="0" smtClean="0">
                <a:solidFill>
                  <a:srgbClr val="FFFF00"/>
                </a:solidFill>
              </a:rPr>
              <a:t>; </a:t>
            </a:r>
            <a:endParaRPr lang="ro-MO" dirty="0" smtClean="0">
              <a:solidFill>
                <a:srgbClr val="FFFF00"/>
              </a:solidFill>
            </a:endParaRPr>
          </a:p>
          <a:p>
            <a:r>
              <a:rPr lang="vi-VN" dirty="0" smtClean="0">
                <a:solidFill>
                  <a:srgbClr val="FFFF00"/>
                </a:solidFill>
              </a:rPr>
              <a:t>câmp </a:t>
            </a:r>
            <a:r>
              <a:rPr lang="vi-VN" dirty="0" smtClean="0">
                <a:solidFill>
                  <a:srgbClr val="FFFF00"/>
                </a:solidFill>
              </a:rPr>
              <a:t>magnetic modificat</a:t>
            </a:r>
            <a:r>
              <a:rPr lang="vi-VN" dirty="0" smtClean="0">
                <a:solidFill>
                  <a:srgbClr val="FFFF00"/>
                </a:solidFill>
              </a:rPr>
              <a:t>.</a:t>
            </a:r>
            <a:r>
              <a:rPr lang="vi-VN" dirty="0" smtClean="0">
                <a:solidFill>
                  <a:srgbClr val="FFFF00"/>
                </a:solidFill>
              </a:rPr>
              <a:t> </a:t>
            </a:r>
            <a:endParaRPr lang="ro-MO" dirty="0" smtClean="0">
              <a:solidFill>
                <a:srgbClr val="FFFF00"/>
              </a:solidFill>
            </a:endParaRPr>
          </a:p>
          <a:p>
            <a:endParaRPr lang="ro-MO" dirty="0" smtClean="0"/>
          </a:p>
          <a:p>
            <a:pPr>
              <a:buNone/>
            </a:pPr>
            <a:r>
              <a:rPr lang="ro-MO" dirty="0" smtClean="0"/>
              <a:t>          </a:t>
            </a:r>
            <a:r>
              <a:rPr lang="vi-VN" dirty="0" smtClean="0"/>
              <a:t>Biologia </a:t>
            </a:r>
            <a:r>
              <a:rPr lang="vi-VN" dirty="0" smtClean="0"/>
              <a:t>cosmică analizează modul în care toți acești factori afectează ființele vii care au crescut pe pământ și dacă viața pământeștilor este posibilă pe alte </a:t>
            </a:r>
            <a:r>
              <a:rPr lang="vi-VN" dirty="0" smtClean="0"/>
              <a:t>planete.</a:t>
            </a:r>
            <a:endParaRPr lang="ro-MO"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857232"/>
            <a:ext cx="9144000" cy="1143000"/>
          </a:xfrm>
        </p:spPr>
        <p:txBody>
          <a:bodyPr>
            <a:normAutofit fontScale="90000"/>
          </a:bodyPr>
          <a:lstStyle/>
          <a:p>
            <a:r>
              <a:rPr lang="vi-VN" dirty="0" smtClean="0"/>
              <a:t>Biologia cosmică este o știință complexă, de aceea se compune din mai multe </a:t>
            </a:r>
            <a:r>
              <a:rPr lang="vi-VN" dirty="0" smtClean="0"/>
              <a:t>părți</a:t>
            </a:r>
            <a:r>
              <a:rPr lang="vi-VN" dirty="0" smtClean="0"/>
              <a:t>:</a:t>
            </a:r>
            <a:endParaRPr lang="ru-RU" dirty="0"/>
          </a:p>
        </p:txBody>
      </p:sp>
      <p:sp>
        <p:nvSpPr>
          <p:cNvPr id="3" name="Содержимое 2"/>
          <p:cNvSpPr>
            <a:spLocks noGrp="1"/>
          </p:cNvSpPr>
          <p:nvPr>
            <p:ph idx="1"/>
          </p:nvPr>
        </p:nvSpPr>
        <p:spPr>
          <a:xfrm>
            <a:off x="1500166" y="2714620"/>
            <a:ext cx="7186634" cy="3411543"/>
          </a:xfrm>
        </p:spPr>
        <p:txBody>
          <a:bodyPr/>
          <a:lstStyle/>
          <a:p>
            <a:r>
              <a:rPr lang="vi-VN" dirty="0" smtClean="0"/>
              <a:t>Fiziologia </a:t>
            </a:r>
            <a:r>
              <a:rPr lang="vi-VN" dirty="0" smtClean="0"/>
              <a:t>spațiului. </a:t>
            </a:r>
            <a:endParaRPr lang="ro-MO" dirty="0" smtClean="0"/>
          </a:p>
          <a:p>
            <a:r>
              <a:rPr lang="vi-VN" dirty="0" smtClean="0"/>
              <a:t>Ekobiologiya</a:t>
            </a:r>
            <a:r>
              <a:rPr lang="vi-VN" dirty="0" smtClean="0"/>
              <a:t>. </a:t>
            </a:r>
            <a:endParaRPr lang="ro-MO" dirty="0" smtClean="0"/>
          </a:p>
          <a:p>
            <a:r>
              <a:rPr lang="vi-VN" dirty="0" smtClean="0"/>
              <a:t>Ekzofiziologiya</a:t>
            </a:r>
            <a:r>
              <a:rPr lang="vi-VN" dirty="0" smtClean="0"/>
              <a:t>. </a:t>
            </a:r>
            <a:endParaRPr lang="ro-MO" dirty="0" smtClean="0"/>
          </a:p>
          <a:p>
            <a:r>
              <a:rPr lang="vi-VN" dirty="0" smtClean="0"/>
              <a:t>Medicină spațială.</a:t>
            </a:r>
            <a:endParaRPr lang="ru-RU"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0"/>
            <a:ext cx="8229600" cy="1143000"/>
          </a:xfrm>
        </p:spPr>
        <p:txBody>
          <a:bodyPr>
            <a:normAutofit/>
          </a:bodyPr>
          <a:lstStyle/>
          <a:p>
            <a:r>
              <a:rPr lang="vi-VN" dirty="0" smtClean="0"/>
              <a:t>Biologie generală, </a:t>
            </a:r>
            <a:r>
              <a:rPr lang="vi-VN" dirty="0" smtClean="0"/>
              <a:t>embriologie</a:t>
            </a:r>
            <a:endParaRPr lang="ru-RU" dirty="0"/>
          </a:p>
        </p:txBody>
      </p:sp>
      <p:sp>
        <p:nvSpPr>
          <p:cNvPr id="3" name="Содержимое 2"/>
          <p:cNvSpPr>
            <a:spLocks noGrp="1"/>
          </p:cNvSpPr>
          <p:nvPr>
            <p:ph idx="1"/>
          </p:nvPr>
        </p:nvSpPr>
        <p:spPr>
          <a:xfrm>
            <a:off x="457200" y="928670"/>
            <a:ext cx="8229600" cy="5572164"/>
          </a:xfrm>
        </p:spPr>
        <p:txBody>
          <a:bodyPr>
            <a:normAutofit/>
          </a:bodyPr>
          <a:lstStyle/>
          <a:p>
            <a:pPr>
              <a:buNone/>
            </a:pPr>
            <a:r>
              <a:rPr lang="ro-MO" dirty="0" smtClean="0"/>
              <a:t>          </a:t>
            </a:r>
            <a:r>
              <a:rPr lang="vi-VN" dirty="0" smtClean="0"/>
              <a:t>Știința </a:t>
            </a:r>
            <a:r>
              <a:rPr lang="vi-VN" dirty="0" smtClean="0"/>
              <a:t>care studiază nivelurile de organizare a tuturor lucrurilor vii și originea și formarea treptată a fiecărei ființe vii este o biologie generală. Această știință include următoarele subsecțiuni: </a:t>
            </a:r>
            <a:endParaRPr lang="ro-MO" dirty="0" smtClean="0"/>
          </a:p>
          <a:p>
            <a:pPr>
              <a:buNone/>
            </a:pPr>
            <a:endParaRPr lang="ro-MO" dirty="0" smtClean="0"/>
          </a:p>
          <a:p>
            <a:r>
              <a:rPr lang="vi-VN" dirty="0" smtClean="0"/>
              <a:t>învățământ </a:t>
            </a:r>
            <a:r>
              <a:rPr lang="vi-VN" dirty="0" smtClean="0"/>
              <a:t>evolutiv; </a:t>
            </a:r>
            <a:endParaRPr lang="ro-MO" dirty="0" smtClean="0"/>
          </a:p>
          <a:p>
            <a:r>
              <a:rPr lang="vi-VN" dirty="0" smtClean="0"/>
              <a:t>antropologie</a:t>
            </a:r>
            <a:r>
              <a:rPr lang="vi-VN" dirty="0" smtClean="0"/>
              <a:t>; </a:t>
            </a:r>
            <a:endParaRPr lang="ro-MO" dirty="0" smtClean="0"/>
          </a:p>
          <a:p>
            <a:r>
              <a:rPr lang="vi-VN" dirty="0" smtClean="0"/>
              <a:t>paleontologie.</a:t>
            </a:r>
            <a:endParaRPr lang="ru-RU"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1857364"/>
          </a:xfrm>
        </p:spPr>
        <p:txBody>
          <a:bodyPr>
            <a:noAutofit/>
          </a:bodyPr>
          <a:lstStyle/>
          <a:p>
            <a:pPr algn="just"/>
            <a:r>
              <a:rPr lang="ro-MO" sz="3200" dirty="0" smtClean="0"/>
              <a:t>     </a:t>
            </a:r>
            <a:r>
              <a:rPr lang="vi-VN" sz="3200" dirty="0" smtClean="0"/>
              <a:t>Biologia </a:t>
            </a:r>
            <a:r>
              <a:rPr lang="vi-VN" sz="3200" dirty="0" smtClean="0"/>
              <a:t>generală este știința vieții întregii vieți, formarea și dezvoltarea ei de-a lungul a milioane de ani, originea omului, formarea ei în societate și dezvoltarea ca unitate </a:t>
            </a:r>
            <a:r>
              <a:rPr lang="vi-VN" sz="3200" dirty="0" smtClean="0"/>
              <a:t>biologică.</a:t>
            </a:r>
            <a:endParaRPr lang="ru-RU" sz="3200" dirty="0"/>
          </a:p>
        </p:txBody>
      </p:sp>
      <p:pic>
        <p:nvPicPr>
          <p:cNvPr id="21506" name="Picture 2" descr="C:\Users\Admin\Desktop\biologija-jeto-nauka-kotoraja-izuchaet-chto_5_1.jpg"/>
          <p:cNvPicPr>
            <a:picLocks noChangeAspect="1" noChangeArrowheads="1"/>
          </p:cNvPicPr>
          <p:nvPr/>
        </p:nvPicPr>
        <p:blipFill>
          <a:blip r:embed="rId2"/>
          <a:srcRect/>
          <a:stretch>
            <a:fillRect/>
          </a:stretch>
        </p:blipFill>
        <p:spPr bwMode="auto">
          <a:xfrm>
            <a:off x="1000100" y="1928802"/>
            <a:ext cx="6858048" cy="4929198"/>
          </a:xfrm>
          <a:prstGeom prst="rect">
            <a:avLst/>
          </a:prstGeom>
          <a:noFill/>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0"/>
            <a:ext cx="8229600" cy="928670"/>
          </a:xfrm>
        </p:spPr>
        <p:txBody>
          <a:bodyPr>
            <a:normAutofit/>
          </a:bodyPr>
          <a:lstStyle/>
          <a:p>
            <a:r>
              <a:rPr lang="vi-VN" dirty="0" smtClean="0"/>
              <a:t>Zoologie, botanică, </a:t>
            </a:r>
            <a:r>
              <a:rPr lang="vi-VN" dirty="0" smtClean="0"/>
              <a:t>anatomie</a:t>
            </a:r>
            <a:endParaRPr lang="ru-RU" dirty="0"/>
          </a:p>
        </p:txBody>
      </p:sp>
      <p:sp>
        <p:nvSpPr>
          <p:cNvPr id="3" name="Содержимое 2"/>
          <p:cNvSpPr>
            <a:spLocks noGrp="1"/>
          </p:cNvSpPr>
          <p:nvPr>
            <p:ph idx="1"/>
          </p:nvPr>
        </p:nvSpPr>
        <p:spPr>
          <a:xfrm>
            <a:off x="214282" y="785794"/>
            <a:ext cx="8643998" cy="5715040"/>
          </a:xfrm>
        </p:spPr>
        <p:txBody>
          <a:bodyPr>
            <a:normAutofit fontScale="92500"/>
          </a:bodyPr>
          <a:lstStyle/>
          <a:p>
            <a:r>
              <a:rPr lang="vi-VN" dirty="0" smtClean="0"/>
              <a:t>Cursul de școală al biologiei presupune studierea fundațiilor unor astfel de științe precum zoologia, botanica și anatomia. Și acest lucru este natural. La urma urmei, toată biologia se bazează tocmai pe aceste secțiuni principale. Zoologia studiază diversitatea, structura și comportamentul animalelor, toți reprezentanții regnului animal, de la unicelular la mamifere. Botanica studiază diversitatea organismelor vegetale, comunitățile lor, fiziologia și caracteristicile externe, precum și distribuția și originea </a:t>
            </a:r>
            <a:r>
              <a:rPr lang="vi-VN" dirty="0" smtClean="0"/>
              <a:t>lor.</a:t>
            </a:r>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2428868"/>
          </a:xfrm>
        </p:spPr>
        <p:txBody>
          <a:bodyPr>
            <a:noAutofit/>
          </a:bodyPr>
          <a:lstStyle/>
          <a:p>
            <a:r>
              <a:rPr lang="vi-VN" sz="2800" dirty="0" smtClean="0"/>
              <a:t>Chiar și mai târziu, atunci când copiii merg la școală, ei învață că biologia este o știință care studiază toate aceste organisme, viața lor, interacțiunea dintre ele și cu mediul. Și, de asemenea, această știință studiază influența pe care omul și fauna sălbatice o au asupra </a:t>
            </a:r>
            <a:r>
              <a:rPr lang="vi-VN" sz="2800" dirty="0" smtClean="0"/>
              <a:t>ei.</a:t>
            </a:r>
            <a:endParaRPr lang="ru-RU" sz="2800" dirty="0"/>
          </a:p>
        </p:txBody>
      </p:sp>
      <p:pic>
        <p:nvPicPr>
          <p:cNvPr id="2050" name="Picture 2" descr="biologia este știința care studiază"/>
          <p:cNvPicPr>
            <a:picLocks noChangeAspect="1" noChangeArrowheads="1"/>
          </p:cNvPicPr>
          <p:nvPr/>
        </p:nvPicPr>
        <p:blipFill>
          <a:blip r:embed="rId2"/>
          <a:srcRect/>
          <a:stretch>
            <a:fillRect/>
          </a:stretch>
        </p:blipFill>
        <p:spPr bwMode="auto">
          <a:xfrm>
            <a:off x="977958" y="2214554"/>
            <a:ext cx="6976069" cy="4643446"/>
          </a:xfrm>
          <a:prstGeom prst="rect">
            <a:avLst/>
          </a:prstGeom>
          <a:noFill/>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2" descr="C:\Users\Admin\Desktop\biologija-jeto-nauka-kotoraja-izuchaet-chto_6_1.jpg"/>
          <p:cNvPicPr>
            <a:picLocks noChangeAspect="1" noChangeArrowheads="1"/>
          </p:cNvPicPr>
          <p:nvPr/>
        </p:nvPicPr>
        <p:blipFill>
          <a:blip r:embed="rId2"/>
          <a:srcRect/>
          <a:stretch>
            <a:fillRect/>
          </a:stretch>
        </p:blipFill>
        <p:spPr bwMode="auto">
          <a:xfrm>
            <a:off x="0" y="0"/>
            <a:ext cx="9144000" cy="6850807"/>
          </a:xfrm>
          <a:prstGeom prst="rect">
            <a:avLst/>
          </a:prstGeom>
          <a:noFill/>
        </p:spPr>
      </p:pic>
      <p:sp>
        <p:nvSpPr>
          <p:cNvPr id="3" name="Содержимое 2"/>
          <p:cNvSpPr>
            <a:spLocks noGrp="1"/>
          </p:cNvSpPr>
          <p:nvPr>
            <p:ph idx="1"/>
          </p:nvPr>
        </p:nvSpPr>
        <p:spPr>
          <a:xfrm>
            <a:off x="0" y="0"/>
            <a:ext cx="9144000" cy="6858000"/>
          </a:xfrm>
        </p:spPr>
        <p:txBody>
          <a:bodyPr>
            <a:normAutofit fontScale="77500" lnSpcReduction="20000"/>
          </a:bodyPr>
          <a:lstStyle/>
          <a:p>
            <a:r>
              <a:rPr lang="vi-VN" dirty="0" smtClean="0"/>
              <a:t>Anatomia este o știință bazată pe studiul structurii interne a tuturor lucrurilor vii, indiferent de apartenența la acest sau acel regat al naturii. Totalitatea acestor secțiuni este biologia. Este o știință care studiază toate aspectele biomasei planetei. E interesant, nu-i așa? </a:t>
            </a:r>
            <a:endParaRPr lang="ro-MO" dirty="0" smtClean="0"/>
          </a:p>
          <a:p>
            <a:endParaRPr lang="ro-MO" dirty="0" smtClean="0"/>
          </a:p>
          <a:p>
            <a:endParaRPr lang="ro-MO" dirty="0" smtClean="0"/>
          </a:p>
          <a:p>
            <a:endParaRPr lang="ro-MO" dirty="0" smtClean="0"/>
          </a:p>
          <a:p>
            <a:endParaRPr lang="ro-MO" dirty="0" smtClean="0"/>
          </a:p>
          <a:p>
            <a:endParaRPr lang="ro-MO" dirty="0" smtClean="0"/>
          </a:p>
          <a:p>
            <a:endParaRPr lang="ro-MO" dirty="0" smtClean="0"/>
          </a:p>
          <a:p>
            <a:endParaRPr lang="ro-MO" dirty="0" smtClean="0"/>
          </a:p>
          <a:p>
            <a:endParaRPr lang="ro-MO" dirty="0" smtClean="0"/>
          </a:p>
          <a:p>
            <a:endParaRPr lang="ro-MO" dirty="0" smtClean="0"/>
          </a:p>
          <a:p>
            <a:r>
              <a:rPr lang="vi-VN" dirty="0" smtClean="0"/>
              <a:t>Astfel</a:t>
            </a:r>
            <a:r>
              <a:rPr lang="vi-VN" dirty="0" smtClean="0"/>
              <a:t>, este ușor să tragem o concluzie cu privire la diversitatea extraordinară a cunoașterii pe care biologia ne-o oferă ca pe o știință. Rolul biologiei în viața omului modern este infinit de mare și semnificativ, fapt demonstrat de vasta și complexitatea științelor care intră în </a:t>
            </a:r>
            <a:r>
              <a:rPr lang="vi-VN" dirty="0" smtClean="0"/>
              <a:t>ea</a:t>
            </a:r>
            <a:r>
              <a:rPr lang="ro-MO" dirty="0" smtClean="0"/>
              <a:t>.</a:t>
            </a:r>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96908"/>
          </a:xfrm>
        </p:spPr>
        <p:txBody>
          <a:bodyPr/>
          <a:lstStyle/>
          <a:p>
            <a:r>
              <a:rPr lang="vi-VN" b="1" dirty="0" smtClean="0"/>
              <a:t>Etimologia cuvântului "biologie" </a:t>
            </a:r>
            <a:endParaRPr lang="ru-RU" b="1" dirty="0"/>
          </a:p>
        </p:txBody>
      </p:sp>
      <p:sp>
        <p:nvSpPr>
          <p:cNvPr id="3" name="Содержимое 2"/>
          <p:cNvSpPr>
            <a:spLocks noGrp="1"/>
          </p:cNvSpPr>
          <p:nvPr>
            <p:ph idx="1"/>
          </p:nvPr>
        </p:nvSpPr>
        <p:spPr>
          <a:xfrm>
            <a:off x="0" y="1214422"/>
            <a:ext cx="9144000" cy="5643578"/>
          </a:xfrm>
        </p:spPr>
        <p:txBody>
          <a:bodyPr>
            <a:normAutofit fontScale="77500" lnSpcReduction="20000"/>
          </a:bodyPr>
          <a:lstStyle/>
          <a:p>
            <a:pPr>
              <a:buNone/>
            </a:pPr>
            <a:r>
              <a:rPr lang="ro-MO" dirty="0" smtClean="0"/>
              <a:t>        </a:t>
            </a:r>
            <a:r>
              <a:rPr lang="vi-VN" sz="4100" dirty="0" smtClean="0">
                <a:latin typeface="+mj-lt"/>
              </a:rPr>
              <a:t>Interesant</a:t>
            </a:r>
            <a:r>
              <a:rPr lang="vi-VN" sz="4100" dirty="0" smtClean="0">
                <a:latin typeface="+mj-lt"/>
              </a:rPr>
              <a:t>, rădăcinile termenului "biologie" se referă la vechile popoare indo-evreiești, în care cuvântul "picior" înseamnă "a colecta", "ridica". Mai târziu, după ce a trecut prin multe transformări, termenul a devenit mai aproape de sunetul prezent. Grecii antice au folosit cuvântul "bios", care a însemnat "viață", iar cuvântul "logos", tradus ca "învățătură". Este ușor, având combinate două concepte, pentru a primi practic definirea termenului "biologie". Aceasta este o știință care studiază viața, dacă vorbim în general și superficial. De fapt, conceptul este foarte mare, iar știința însăși este extrem de </a:t>
            </a:r>
            <a:r>
              <a:rPr lang="vi-VN" sz="4100" dirty="0" smtClean="0">
                <a:latin typeface="+mj-lt"/>
              </a:rPr>
              <a:t>fascinantă.</a:t>
            </a:r>
            <a:endParaRPr lang="ru-RU" dirty="0">
              <a:latin typeface="+mj-l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8229600" cy="785794"/>
          </a:xfrm>
        </p:spPr>
        <p:txBody>
          <a:bodyPr>
            <a:normAutofit/>
          </a:bodyPr>
          <a:lstStyle/>
          <a:p>
            <a:r>
              <a:rPr lang="fr-FR" b="1" dirty="0" smtClean="0"/>
              <a:t>Ce este biologia și ce </a:t>
            </a:r>
            <a:r>
              <a:rPr lang="fr-FR" b="1" dirty="0" smtClean="0"/>
              <a:t>studiază?</a:t>
            </a:r>
            <a:endParaRPr lang="ru-RU" b="1" dirty="0"/>
          </a:p>
        </p:txBody>
      </p:sp>
      <p:sp>
        <p:nvSpPr>
          <p:cNvPr id="3" name="Содержимое 2"/>
          <p:cNvSpPr>
            <a:spLocks noGrp="1"/>
          </p:cNvSpPr>
          <p:nvPr>
            <p:ph idx="1"/>
          </p:nvPr>
        </p:nvSpPr>
        <p:spPr>
          <a:xfrm>
            <a:off x="0" y="1000108"/>
            <a:ext cx="9144000" cy="5857892"/>
          </a:xfrm>
        </p:spPr>
        <p:txBody>
          <a:bodyPr>
            <a:normAutofit/>
          </a:bodyPr>
          <a:lstStyle/>
          <a:p>
            <a:r>
              <a:rPr lang="vi-VN" dirty="0" smtClean="0"/>
              <a:t>Întreaga noastră planetă este formată din mai multe cochilii. Una dintre ele este biosfera. La rândul său, biosfera este alcătuită din biomasă, iar biomasa este reprezentată de întregul set de ființe vii de pe planetă, indiferent de dimensiune și habitat. Deci, biomasa este obiectul studierii biologiei. Dar, deoarece este extrem de divers în numărul de indivizi, în funcție de metodele de interacțiune dintre ei și de alte motive, a apărut nevoia de a diviza biologia în departamente. În timp, ei s-au dezvoltat în științe </a:t>
            </a:r>
            <a:r>
              <a:rPr lang="vi-VN" dirty="0" smtClean="0"/>
              <a:t>independente.</a:t>
            </a:r>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1"/>
            <a:ext cx="9144000" cy="2786057"/>
          </a:xfrm>
        </p:spPr>
        <p:txBody>
          <a:bodyPr>
            <a:normAutofit lnSpcReduction="10000"/>
          </a:bodyPr>
          <a:lstStyle/>
          <a:p>
            <a:pPr>
              <a:buNone/>
            </a:pPr>
            <a:r>
              <a:rPr lang="ro-MO" dirty="0" smtClean="0"/>
              <a:t>       </a:t>
            </a:r>
            <a:r>
              <a:rPr lang="vi-VN" dirty="0" smtClean="0"/>
              <a:t>Ce </a:t>
            </a:r>
            <a:r>
              <a:rPr lang="vi-VN" dirty="0" smtClean="0"/>
              <a:t>științe studiază biologia? Să încercăm să înțelegem. Principalele câteva, toate au o mare valoare în viața oamenilor. Biologia acoperă toate aspectele vieții ființelor vii, atât externe, cât și interne. Prin urmare, științele, care încep din ea, atât de </a:t>
            </a:r>
            <a:r>
              <a:rPr lang="vi-VN" dirty="0" smtClean="0"/>
              <a:t>mult.</a:t>
            </a:r>
            <a:endParaRPr lang="vi-VN" dirty="0" smtClean="0"/>
          </a:p>
        </p:txBody>
      </p:sp>
      <p:pic>
        <p:nvPicPr>
          <p:cNvPr id="16387" name="Picture 3" descr="C:\Users\Admin\Desktop\biologija-jeto-nauka-kotoraja-izuchaet-chto_1_1.jpg"/>
          <p:cNvPicPr>
            <a:picLocks noChangeAspect="1" noChangeArrowheads="1"/>
          </p:cNvPicPr>
          <p:nvPr/>
        </p:nvPicPr>
        <p:blipFill>
          <a:blip r:embed="rId2"/>
          <a:srcRect/>
          <a:stretch>
            <a:fillRect/>
          </a:stretch>
        </p:blipFill>
        <p:spPr bwMode="auto">
          <a:xfrm>
            <a:off x="642910" y="2857496"/>
            <a:ext cx="8218658" cy="3286148"/>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8229600" cy="928670"/>
          </a:xfrm>
        </p:spPr>
        <p:txBody>
          <a:bodyPr>
            <a:normAutofit/>
          </a:bodyPr>
          <a:lstStyle/>
          <a:p>
            <a:r>
              <a:rPr lang="vi-VN" b="1" dirty="0" smtClean="0"/>
              <a:t>Biology</a:t>
            </a:r>
            <a:r>
              <a:rPr lang="ro-MO" b="1" dirty="0" smtClean="0"/>
              <a:t>a </a:t>
            </a:r>
            <a:r>
              <a:rPr lang="vi-VN" b="1" dirty="0" smtClean="0"/>
              <a:t>Molecular</a:t>
            </a:r>
            <a:r>
              <a:rPr lang="ro-MO" b="1" dirty="0" smtClean="0"/>
              <a:t>ă</a:t>
            </a:r>
            <a:endParaRPr lang="ru-RU" b="1" dirty="0"/>
          </a:p>
        </p:txBody>
      </p:sp>
      <p:sp>
        <p:nvSpPr>
          <p:cNvPr id="3" name="Содержимое 2"/>
          <p:cNvSpPr>
            <a:spLocks noGrp="1"/>
          </p:cNvSpPr>
          <p:nvPr>
            <p:ph idx="1"/>
          </p:nvPr>
        </p:nvSpPr>
        <p:spPr>
          <a:xfrm>
            <a:off x="0" y="857232"/>
            <a:ext cx="9144000" cy="6000768"/>
          </a:xfrm>
        </p:spPr>
        <p:txBody>
          <a:bodyPr>
            <a:noAutofit/>
          </a:bodyPr>
          <a:lstStyle/>
          <a:p>
            <a:pPr>
              <a:buNone/>
            </a:pPr>
            <a:r>
              <a:rPr lang="vi-VN" sz="4000" dirty="0" smtClean="0">
                <a:latin typeface="+mj-lt"/>
              </a:rPr>
              <a:t>Aceasta este o știință care studiază cele mai importante procese de sinteză a proteinelor, mecanisme pentru stocarea și transferul informațiilor ereditare, codul genetic și structura sa. Obiectivele studiului biologiei moleculare sunt toate sistemele vii în care sunt stocate proteine, acizi nucleici (ADN și ARN). Astfel de sisteme includ procariote, eucariote și </a:t>
            </a:r>
            <a:r>
              <a:rPr lang="vi-VN" sz="4000" dirty="0" smtClean="0">
                <a:latin typeface="+mj-lt"/>
              </a:rPr>
              <a:t>viruși.</a:t>
            </a:r>
            <a:endParaRPr lang="ru-RU" sz="4000" dirty="0">
              <a:latin typeface="+mj-lt"/>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85720" y="214290"/>
            <a:ext cx="8572560" cy="6357982"/>
          </a:xfrm>
        </p:spPr>
        <p:txBody>
          <a:bodyPr>
            <a:normAutofit fontScale="92500" lnSpcReduction="10000"/>
          </a:bodyPr>
          <a:lstStyle/>
          <a:p>
            <a:pPr fontAlgn="base">
              <a:buNone/>
            </a:pPr>
            <a:r>
              <a:rPr lang="ro-MO" dirty="0" smtClean="0"/>
              <a:t>         </a:t>
            </a:r>
            <a:r>
              <a:rPr lang="vi-VN" dirty="0" smtClean="0"/>
              <a:t>Starea </a:t>
            </a:r>
            <a:r>
              <a:rPr lang="vi-VN" dirty="0" smtClean="0"/>
              <a:t>actuală a biologiei moleculare se află la nivelul dezvoltării intensive. O multitudine de informații au fost deja obținute cu privire la structura moleculelor de proteine, proprietățile și funcțiile lor în biomasă. Procesele de transcriere și translație, replicarea moleculei ADN sunt descifrate, codul genetic este descifrat. Dar biologia moleculară modernă nici măcar nu se rezumă la acest lucru. La urma urmei, după cum sa dovedit, diversitatea proteinelor este atât de mare încât este suficient pentru o analiză atentă și pentru un studiu de laborator pentru mulți ani care </a:t>
            </a:r>
            <a:r>
              <a:rPr lang="vi-VN" dirty="0" smtClean="0"/>
              <a:t>urmează.</a:t>
            </a:r>
            <a:endParaRPr lang="vi-VN"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2" descr="C:\Users\Admin\Desktop\biologija-jeto-nauka-kotoraja-izuchaet-chto_2_1.jpg"/>
          <p:cNvPicPr>
            <a:picLocks noChangeAspect="1" noChangeArrowheads="1"/>
          </p:cNvPicPr>
          <p:nvPr/>
        </p:nvPicPr>
        <p:blipFill>
          <a:blip r:embed="rId2"/>
          <a:srcRect/>
          <a:stretch>
            <a:fillRect/>
          </a:stretch>
        </p:blipFill>
        <p:spPr bwMode="auto">
          <a:xfrm>
            <a:off x="214282" y="167974"/>
            <a:ext cx="8653544" cy="6475736"/>
          </a:xfrm>
          <a:prstGeom prst="rect">
            <a:avLst/>
          </a:prstGeom>
          <a:noFill/>
        </p:spPr>
      </p:pic>
      <p:sp>
        <p:nvSpPr>
          <p:cNvPr id="2" name="Заголовок 1"/>
          <p:cNvSpPr>
            <a:spLocks noGrp="1"/>
          </p:cNvSpPr>
          <p:nvPr>
            <p:ph type="title"/>
          </p:nvPr>
        </p:nvSpPr>
        <p:spPr>
          <a:xfrm>
            <a:off x="571472" y="714356"/>
            <a:ext cx="8043890" cy="928670"/>
          </a:xfrm>
        </p:spPr>
        <p:txBody>
          <a:bodyPr>
            <a:normAutofit/>
          </a:bodyPr>
          <a:lstStyle/>
          <a:p>
            <a:r>
              <a:rPr lang="vi-VN" dirty="0" smtClean="0">
                <a:solidFill>
                  <a:srgbClr val="FFFF00"/>
                </a:solidFill>
              </a:rPr>
              <a:t>Microbiologie</a:t>
            </a:r>
            <a:r>
              <a:rPr lang="ro-MO" dirty="0" smtClean="0">
                <a:solidFill>
                  <a:srgbClr val="FFFF00"/>
                </a:solidFill>
              </a:rPr>
              <a:t> </a:t>
            </a:r>
            <a:endParaRPr lang="ru-RU" dirty="0">
              <a:solidFill>
                <a:srgbClr val="FFFF00"/>
              </a:solidFill>
            </a:endParaRPr>
          </a:p>
        </p:txBody>
      </p:sp>
      <p:sp>
        <p:nvSpPr>
          <p:cNvPr id="3" name="Содержимое 2"/>
          <p:cNvSpPr>
            <a:spLocks noGrp="1"/>
          </p:cNvSpPr>
          <p:nvPr>
            <p:ph idx="1"/>
          </p:nvPr>
        </p:nvSpPr>
        <p:spPr>
          <a:xfrm>
            <a:off x="0" y="3214686"/>
            <a:ext cx="9144000" cy="3071834"/>
          </a:xfrm>
        </p:spPr>
        <p:txBody>
          <a:bodyPr>
            <a:normAutofit lnSpcReduction="10000"/>
          </a:bodyPr>
          <a:lstStyle/>
          <a:p>
            <a:pPr>
              <a:buNone/>
            </a:pPr>
            <a:r>
              <a:rPr lang="ro-MO" dirty="0" smtClean="0"/>
              <a:t>      </a:t>
            </a:r>
            <a:r>
              <a:rPr lang="vi-VN" sz="3600" dirty="0" smtClean="0">
                <a:solidFill>
                  <a:srgbClr val="FFFF00"/>
                </a:solidFill>
                <a:latin typeface="+mj-lt"/>
              </a:rPr>
              <a:t>Angajat </a:t>
            </a:r>
            <a:r>
              <a:rPr lang="vi-VN" sz="3600" dirty="0" smtClean="0">
                <a:solidFill>
                  <a:srgbClr val="FFFF00"/>
                </a:solidFill>
                <a:latin typeface="+mj-lt"/>
              </a:rPr>
              <a:t>în studiul celor mai mici sisteme vii care nu sunt vizibile cu ochiul liber (bacterii, viruși, microfungi, microalge, arhaea). Datorită realizărilor și a lucrărilor multor oameni de știință, această știință a reușit să meargă mai </a:t>
            </a:r>
            <a:r>
              <a:rPr lang="vi-VN" sz="3600" dirty="0" smtClean="0">
                <a:solidFill>
                  <a:srgbClr val="FFFF00"/>
                </a:solidFill>
                <a:latin typeface="+mj-lt"/>
              </a:rPr>
              <a:t>departe.</a:t>
            </a:r>
            <a:endParaRPr lang="ru-RU" dirty="0">
              <a:solidFill>
                <a:srgbClr val="FFFF00"/>
              </a:solidFill>
              <a:latin typeface="+mj-lt"/>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85720" y="285728"/>
            <a:ext cx="8429684" cy="6143668"/>
          </a:xfrm>
        </p:spPr>
        <p:txBody>
          <a:bodyPr>
            <a:normAutofit lnSpcReduction="10000"/>
          </a:bodyPr>
          <a:lstStyle/>
          <a:p>
            <a:pPr>
              <a:buNone/>
            </a:pPr>
            <a:r>
              <a:rPr lang="ro-MO" sz="4000" dirty="0" smtClean="0">
                <a:latin typeface="+mj-lt"/>
              </a:rPr>
              <a:t>       </a:t>
            </a:r>
            <a:r>
              <a:rPr lang="vi-VN" sz="4000" dirty="0" smtClean="0">
                <a:latin typeface="+mj-lt"/>
              </a:rPr>
              <a:t>Astăzi</a:t>
            </a:r>
            <a:r>
              <a:rPr lang="vi-VN" sz="4000" dirty="0" smtClean="0">
                <a:latin typeface="+mj-lt"/>
              </a:rPr>
              <a:t>, culturile mediului bacterian pe medii speciale nutritive solide nu sunt unice. Obțineți o cultură curată a bacteriilor - înseamnă obținerea accesului la gestionarea acestora. Firește, acest lucru are o importanță deosebită pentru medicină și produse farmaceutice. Este o șansă de a găsi o cale de a scăpa de microorganismele </a:t>
            </a:r>
            <a:r>
              <a:rPr lang="vi-VN" sz="4000" dirty="0" smtClean="0">
                <a:latin typeface="+mj-lt"/>
              </a:rPr>
              <a:t>dăunătoare.</a:t>
            </a:r>
            <a:endParaRPr lang="vi-VN" sz="4000" dirty="0" smtClean="0">
              <a:latin typeface="+mj-lt"/>
            </a:endParaRPr>
          </a:p>
          <a:p>
            <a:endParaRPr lang="ru-RU" dirty="0"/>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0</TotalTime>
  <Words>1492</Words>
  <PresentationFormat>Экран (4:3)</PresentationFormat>
  <Paragraphs>65</Paragraphs>
  <Slides>20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20</vt:i4>
      </vt:variant>
    </vt:vector>
  </HeadingPairs>
  <TitlesOfParts>
    <vt:vector size="21" baseType="lpstr">
      <vt:lpstr>Тема Office</vt:lpstr>
      <vt:lpstr>Biologia este o știință care studiază ...</vt:lpstr>
      <vt:lpstr>Chiar și mai târziu, atunci când copiii merg la școală, ei învață că biologia este o știință care studiază toate aceste organisme, viața lor, interacțiunea dintre ele și cu mediul. Și, de asemenea, această știință studiază influența pe care omul și fauna sălbatice o au asupra ei.</vt:lpstr>
      <vt:lpstr>Etimologia cuvântului "biologie" </vt:lpstr>
      <vt:lpstr>Ce este biologia și ce studiază?</vt:lpstr>
      <vt:lpstr>Слайд 5</vt:lpstr>
      <vt:lpstr>Biologya Moleculară</vt:lpstr>
      <vt:lpstr>Слайд 7</vt:lpstr>
      <vt:lpstr>Microbiologie </vt:lpstr>
      <vt:lpstr>Слайд 9</vt:lpstr>
      <vt:lpstr>De aceea, produsele cercetării microbiologice sunt atât de populare în:</vt:lpstr>
      <vt:lpstr>Biotehnologie </vt:lpstr>
      <vt:lpstr>Слайд 12</vt:lpstr>
      <vt:lpstr>Genetică  </vt:lpstr>
      <vt:lpstr>Biologie spațială </vt:lpstr>
      <vt:lpstr>Principalii factori care disting condițiile spațiului de cele terestre sunt:</vt:lpstr>
      <vt:lpstr>Biologia cosmică este o știință complexă, de aceea se compune din mai multe părți:</vt:lpstr>
      <vt:lpstr>Biologie generală, embriologie</vt:lpstr>
      <vt:lpstr>     Biologia generală este știința vieții întregii vieți, formarea și dezvoltarea ei de-a lungul a milioane de ani, originea omului, formarea ei în societate și dezvoltarea ca unitate biologică.</vt:lpstr>
      <vt:lpstr>Zoologie, botanică, anatomie</vt:lpstr>
      <vt:lpstr>Слайд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Biologia este o știință care studiază ...</dc:title>
  <dc:creator>Admin</dc:creator>
  <cp:lastModifiedBy>Admin</cp:lastModifiedBy>
  <cp:revision>1</cp:revision>
  <dcterms:created xsi:type="dcterms:W3CDTF">2022-03-20T20:05:49Z</dcterms:created>
  <dcterms:modified xsi:type="dcterms:W3CDTF">2022-03-20T20:46:18Z</dcterms:modified>
</cp:coreProperties>
</file>